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notesMasterIdLst>
    <p:notesMasterId r:id="rId27"/>
  </p:notesMasterIdLst>
  <p:handoutMasterIdLst>
    <p:handoutMasterId r:id="rId28"/>
  </p:handoutMasterIdLst>
  <p:sldIdLst>
    <p:sldId id="256" r:id="rId5"/>
    <p:sldId id="276" r:id="rId6"/>
    <p:sldId id="280" r:id="rId7"/>
    <p:sldId id="277" r:id="rId8"/>
    <p:sldId id="287" r:id="rId9"/>
    <p:sldId id="286" r:id="rId10"/>
    <p:sldId id="279" r:id="rId11"/>
    <p:sldId id="281" r:id="rId12"/>
    <p:sldId id="282" r:id="rId13"/>
    <p:sldId id="288" r:id="rId14"/>
    <p:sldId id="284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9" r:id="rId25"/>
    <p:sldId id="285" r:id="rId26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E03"/>
    <a:srgbClr val="F5F8FA"/>
    <a:srgbClr val="F6F9FB"/>
    <a:srgbClr val="63C98C"/>
    <a:srgbClr val="E43802"/>
    <a:srgbClr val="B73C05"/>
    <a:srgbClr val="F85309"/>
    <a:srgbClr val="FC5308"/>
    <a:srgbClr val="FFFFFF"/>
    <a:srgbClr val="E5F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533" autoAdjust="0"/>
  </p:normalViewPr>
  <p:slideViewPr>
    <p:cSldViewPr snapToGrid="0">
      <p:cViewPr varScale="1">
        <p:scale>
          <a:sx n="111" d="100"/>
          <a:sy n="111" d="100"/>
        </p:scale>
        <p:origin x="1332" y="-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07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F68E2-8283-46B6-8FBF-264D443BE556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6C573-8121-487C-B7E4-735E1C5AD7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977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6C573-8121-487C-B7E4-735E1C5AD77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330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6C573-8121-487C-B7E4-735E1C5AD77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046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6C573-8121-487C-B7E4-735E1C5AD77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04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1286" y="1865122"/>
            <a:ext cx="7004052" cy="819125"/>
          </a:xfrm>
          <a:prstGeom prst="rect">
            <a:avLst/>
          </a:prstGeom>
          <a:ln w="76200">
            <a:noFill/>
          </a:ln>
        </p:spPr>
        <p:txBody>
          <a:bodyPr anchor="ctr"/>
          <a:lstStyle>
            <a:lvl1pPr algn="ctr">
              <a:defRPr sz="4500">
                <a:solidFill>
                  <a:srgbClr val="418E0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2302" y="3810220"/>
            <a:ext cx="4681603" cy="16557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>
                <a:solidFill>
                  <a:srgbClr val="418E03"/>
                </a:solidFill>
              </a:rPr>
              <a:t>Образец подзаголовка</a:t>
            </a:r>
            <a:endParaRPr lang="ru-RU" dirty="0">
              <a:solidFill>
                <a:srgbClr val="418E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"/>
            <a:ext cx="9901741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68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6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26"/>
            <a:ext cx="9905999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0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07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3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13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_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416478" y="1628383"/>
            <a:ext cx="5073041" cy="260541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Roboto Cn" pitchFamily="2" charset="0"/>
                <a:cs typeface="Segoe UI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7598" y="6048375"/>
            <a:ext cx="1543050" cy="1619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000" y="3883762"/>
            <a:ext cx="1524000" cy="16097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043" y="3274453"/>
            <a:ext cx="1590675" cy="16097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3786" y="4354741"/>
            <a:ext cx="1543050" cy="16192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000" y="4688625"/>
            <a:ext cx="15240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7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4615E-6 2.59259E-6 L 0.32419 0.20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02" y="10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0769E-6 -1.11111E-6 L 0.50016 0.092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60" y="45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9231E-7 0 L 0.59872 -0.225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36" y="-112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1538E-6 -4.81481E-6 L -0.53045 0.171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22" y="856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1538E-6 -3.7037E-7 L -0.4968 -0.028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40" y="-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17" r:id="rId2"/>
    <p:sldLayoutId id="2147483708" r:id="rId3"/>
    <p:sldLayoutId id="2147483709" r:id="rId4"/>
    <p:sldLayoutId id="2147483710" r:id="rId5"/>
    <p:sldLayoutId id="2147483712" r:id="rId6"/>
    <p:sldLayoutId id="2147483716" r:id="rId7"/>
    <p:sldLayoutId id="2147483715" r:id="rId8"/>
    <p:sldLayoutId id="2147483714" r:id="rId9"/>
    <p:sldLayoutId id="2147483713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sz="3200" b="1" dirty="0"/>
              <a:t>«Формирование функциональной грамотности </a:t>
            </a:r>
            <a:br>
              <a:rPr lang="ru-RU" sz="3200" b="1" dirty="0"/>
            </a:br>
            <a:r>
              <a:rPr lang="ru-RU" sz="3200" b="1" dirty="0"/>
              <a:t>младших школьников </a:t>
            </a:r>
            <a:br>
              <a:rPr lang="ru-RU" sz="3200" b="1" dirty="0"/>
            </a:br>
            <a:r>
              <a:rPr lang="ru-RU" sz="3200" b="1" dirty="0"/>
              <a:t>на уроках в начальной школе»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953000" y="3775715"/>
            <a:ext cx="4681603" cy="16557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0" indent="0" algn="ctr">
              <a:buNone/>
            </a:pPr>
            <a:r>
              <a:rPr lang="ru-RU" sz="1400" dirty="0">
                <a:solidFill>
                  <a:srgbClr val="418E03"/>
                </a:solidFill>
              </a:rPr>
              <a:t>Хатунцева Татьяна Юрьевна</a:t>
            </a:r>
          </a:p>
          <a:p>
            <a:pPr marL="0" indent="0" algn="ctr">
              <a:buNone/>
            </a:pPr>
            <a:r>
              <a:rPr lang="ru-RU" sz="1400" dirty="0">
                <a:solidFill>
                  <a:srgbClr val="418E03"/>
                </a:solidFill>
              </a:rPr>
              <a:t>Коваленко Анна Юрьевна</a:t>
            </a:r>
          </a:p>
          <a:p>
            <a:pPr marL="0" indent="0" algn="ctr">
              <a:buNone/>
            </a:pPr>
            <a:r>
              <a:rPr lang="ru-RU" sz="1400" dirty="0">
                <a:solidFill>
                  <a:srgbClr val="418E03"/>
                </a:solidFill>
              </a:rPr>
              <a:t>Учителя начальных классов</a:t>
            </a:r>
          </a:p>
          <a:p>
            <a:pPr marL="0" indent="0" algn="ctr">
              <a:buNone/>
            </a:pPr>
            <a:r>
              <a:rPr lang="ru-RU" sz="1400" dirty="0">
                <a:solidFill>
                  <a:srgbClr val="418E03"/>
                </a:solidFill>
              </a:rPr>
              <a:t>МБОУ СОШ №5 п. Тавричанка</a:t>
            </a:r>
          </a:p>
        </p:txBody>
      </p:sp>
    </p:spTree>
    <p:extLst>
      <p:ext uri="{BB962C8B-B14F-4D97-AF65-F5344CB8AC3E}">
        <p14:creationId xmlns:p14="http://schemas.microsoft.com/office/powerpoint/2010/main" val="48440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1286" y="1865122"/>
            <a:ext cx="6990623" cy="103335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sz="3200" b="1" dirty="0"/>
              <a:t>«Нельзя человека научить на всю жизнь,</a:t>
            </a:r>
            <a:br>
              <a:rPr lang="ru-RU" sz="3200" b="1" dirty="0"/>
            </a:br>
            <a:r>
              <a:rPr lang="ru-RU" sz="3200" b="1" dirty="0"/>
              <a:t>его надо научить учиться всю жизнь!» </a:t>
            </a:r>
            <a:br>
              <a:rPr lang="ru-RU" sz="3200" b="1" dirty="0"/>
            </a:br>
            <a:r>
              <a:rPr lang="ru-RU" sz="3200" b="1" dirty="0"/>
              <a:t>                                 К. Д. Ушинский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19288" y="4025881"/>
            <a:ext cx="4681603" cy="16557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0" indent="0" algn="ctr">
              <a:buNone/>
            </a:pPr>
            <a:endParaRPr lang="ru-RU" sz="1400" dirty="0">
              <a:solidFill>
                <a:srgbClr val="418E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0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4D9BA-9620-D4DB-FD7E-2DD71FDD6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2109" y="2727764"/>
            <a:ext cx="7004052" cy="819125"/>
          </a:xfrm>
        </p:spPr>
        <p:txBody>
          <a:bodyPr/>
          <a:lstStyle/>
          <a:p>
            <a:r>
              <a:rPr lang="ru-RU" sz="3600" b="1" dirty="0"/>
              <a:t>Функционально грамотная личность – это человек, ориентирующийся в мире и действующий в соответствии с общественными ценностями, ожиданиями и интересами.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E0A914-7C43-F926-AA37-25A1F250F7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68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7312" y="1153248"/>
            <a:ext cx="7910423" cy="300880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l"/>
            <a:r>
              <a:rPr lang="ru-RU" sz="3200" b="1" dirty="0"/>
              <a:t>                Цель образования- </a:t>
            </a:r>
            <a:br>
              <a:rPr lang="ru-RU" sz="3200" b="1" dirty="0"/>
            </a:br>
            <a:r>
              <a:rPr lang="ru-RU" sz="3200" b="1" dirty="0"/>
              <a:t>функционально грамотная личность</a:t>
            </a:r>
            <a:br>
              <a:rPr lang="ru-RU" sz="3200" b="1" dirty="0"/>
            </a:br>
            <a:br>
              <a:rPr lang="ru-RU" sz="3200" b="1" dirty="0"/>
            </a:br>
            <a:br>
              <a:rPr lang="ru-RU" sz="3200" b="1" dirty="0"/>
            </a:br>
            <a:r>
              <a:rPr lang="ru-RU" sz="1600" b="1" dirty="0"/>
              <a:t>человек, умеющий          человек познающий                 человек, самостоятельный                                                                            жить в обществе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EE2C25D9-895E-BBDF-FC89-12B23AE1B37C}"/>
              </a:ext>
            </a:extLst>
          </p:cNvPr>
          <p:cNvCxnSpPr>
            <a:cxnSpLocks/>
          </p:cNvCxnSpPr>
          <p:nvPr/>
        </p:nvCxnSpPr>
        <p:spPr>
          <a:xfrm flipH="1">
            <a:off x="1552755" y="2546938"/>
            <a:ext cx="649855" cy="69659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47E561D-AB0A-B4CD-E674-46C37594B97F}"/>
              </a:ext>
            </a:extLst>
          </p:cNvPr>
          <p:cNvCxnSpPr>
            <a:cxnSpLocks/>
          </p:cNvCxnSpPr>
          <p:nvPr/>
        </p:nvCxnSpPr>
        <p:spPr>
          <a:xfrm>
            <a:off x="4671992" y="2597981"/>
            <a:ext cx="0" cy="64555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CCC82CD-E58F-59B3-0170-EEA3D93900BB}"/>
              </a:ext>
            </a:extLst>
          </p:cNvPr>
          <p:cNvCxnSpPr>
            <a:cxnSpLocks/>
          </p:cNvCxnSpPr>
          <p:nvPr/>
        </p:nvCxnSpPr>
        <p:spPr>
          <a:xfrm>
            <a:off x="7151299" y="2657650"/>
            <a:ext cx="741871" cy="585882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84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18D5C-0B90-B6B9-FEF1-EBE1BB591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29" y="612476"/>
            <a:ext cx="8305801" cy="521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5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8">
            <a:extLst>
              <a:ext uri="{FF2B5EF4-FFF2-40B4-BE49-F238E27FC236}">
                <a16:creationId xmlns:a16="http://schemas.microsoft.com/office/drawing/2014/main" id="{5D7ABCB5-2219-A40B-198B-D7D84D0A72EC}"/>
              </a:ext>
            </a:extLst>
          </p:cNvPr>
          <p:cNvSpPr/>
          <p:nvPr/>
        </p:nvSpPr>
        <p:spPr>
          <a:xfrm>
            <a:off x="1003250" y="1159040"/>
            <a:ext cx="2149595" cy="889330"/>
          </a:xfrm>
          <a:prstGeom prst="cloudCallout">
            <a:avLst>
              <a:gd name="adj1" fmla="val 31944"/>
              <a:gd name="adj2" fmla="val 66734"/>
            </a:avLst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Формы и методы обучения</a:t>
            </a:r>
          </a:p>
        </p:txBody>
      </p:sp>
      <p:sp>
        <p:nvSpPr>
          <p:cNvPr id="5" name="Солнце 4">
            <a:extLst>
              <a:ext uri="{FF2B5EF4-FFF2-40B4-BE49-F238E27FC236}">
                <a16:creationId xmlns:a16="http://schemas.microsoft.com/office/drawing/2014/main" id="{8F08333D-13B8-47C3-31C7-D5B59101CF39}"/>
              </a:ext>
            </a:extLst>
          </p:cNvPr>
          <p:cNvSpPr/>
          <p:nvPr/>
        </p:nvSpPr>
        <p:spPr>
          <a:xfrm>
            <a:off x="3152845" y="1651150"/>
            <a:ext cx="3228395" cy="2709503"/>
          </a:xfrm>
          <a:prstGeom prst="sun">
            <a:avLst>
              <a:gd name="adj" fmla="val 12500"/>
            </a:avLst>
          </a:prstGeom>
          <a:solidFill>
            <a:srgbClr val="92D05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Факторы, влияющие на развитие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функциональной грамотности  учащихся</a:t>
            </a:r>
          </a:p>
        </p:txBody>
      </p:sp>
      <p:sp>
        <p:nvSpPr>
          <p:cNvPr id="6" name="Выноска-облако 11">
            <a:extLst>
              <a:ext uri="{FF2B5EF4-FFF2-40B4-BE49-F238E27FC236}">
                <a16:creationId xmlns:a16="http://schemas.microsoft.com/office/drawing/2014/main" id="{6DA8F32B-C9A4-1666-2433-7457914AD8F8}"/>
              </a:ext>
            </a:extLst>
          </p:cNvPr>
          <p:cNvSpPr/>
          <p:nvPr/>
        </p:nvSpPr>
        <p:spPr>
          <a:xfrm>
            <a:off x="4830899" y="706423"/>
            <a:ext cx="2248799" cy="944727"/>
          </a:xfrm>
          <a:prstGeom prst="cloudCallout">
            <a:avLst>
              <a:gd name="adj1" fmla="val -13838"/>
              <a:gd name="adj2" fmla="val 72380"/>
            </a:avLst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Учебные программы, стандарты</a:t>
            </a:r>
          </a:p>
        </p:txBody>
      </p:sp>
      <p:sp>
        <p:nvSpPr>
          <p:cNvPr id="7" name="Выноска-облако 9">
            <a:extLst>
              <a:ext uri="{FF2B5EF4-FFF2-40B4-BE49-F238E27FC236}">
                <a16:creationId xmlns:a16="http://schemas.microsoft.com/office/drawing/2014/main" id="{D4289A69-98C1-832E-5E79-0F47F0DC883E}"/>
              </a:ext>
            </a:extLst>
          </p:cNvPr>
          <p:cNvSpPr/>
          <p:nvPr/>
        </p:nvSpPr>
        <p:spPr>
          <a:xfrm>
            <a:off x="6651909" y="2184976"/>
            <a:ext cx="2125602" cy="1005517"/>
          </a:xfrm>
          <a:prstGeom prst="cloudCallout">
            <a:avLst>
              <a:gd name="adj1" fmla="val -52964"/>
              <a:gd name="adj2" fmla="val -38272"/>
            </a:avLst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Система диагностики и оценки</a:t>
            </a:r>
          </a:p>
        </p:txBody>
      </p:sp>
      <p:sp>
        <p:nvSpPr>
          <p:cNvPr id="8" name="Выноска-облако 6">
            <a:extLst>
              <a:ext uri="{FF2B5EF4-FFF2-40B4-BE49-F238E27FC236}">
                <a16:creationId xmlns:a16="http://schemas.microsoft.com/office/drawing/2014/main" id="{56651560-62FF-D371-6CBC-E0BEABB54D14}"/>
              </a:ext>
            </a:extLst>
          </p:cNvPr>
          <p:cNvSpPr/>
          <p:nvPr/>
        </p:nvSpPr>
        <p:spPr>
          <a:xfrm>
            <a:off x="1359489" y="3621814"/>
            <a:ext cx="2149596" cy="889330"/>
          </a:xfrm>
          <a:prstGeom prst="cloudCallout">
            <a:avLst>
              <a:gd name="adj1" fmla="val 30036"/>
              <a:gd name="adj2" fmla="val -65484"/>
            </a:avLst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Активная роль родителей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Выноска-облако 5">
            <a:extLst>
              <a:ext uri="{FF2B5EF4-FFF2-40B4-BE49-F238E27FC236}">
                <a16:creationId xmlns:a16="http://schemas.microsoft.com/office/drawing/2014/main" id="{E48B3075-3728-6AE1-9160-0CC73CB946CC}"/>
              </a:ext>
            </a:extLst>
          </p:cNvPr>
          <p:cNvSpPr/>
          <p:nvPr/>
        </p:nvSpPr>
        <p:spPr>
          <a:xfrm>
            <a:off x="5850768" y="4066479"/>
            <a:ext cx="2409735" cy="845389"/>
          </a:xfrm>
          <a:prstGeom prst="cloudCallout">
            <a:avLst>
              <a:gd name="adj1" fmla="val -12893"/>
              <a:gd name="adj2" fmla="val -76262"/>
            </a:avLst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Дружелюбная среда</a:t>
            </a:r>
          </a:p>
        </p:txBody>
      </p:sp>
    </p:spTree>
    <p:extLst>
      <p:ext uri="{BB962C8B-B14F-4D97-AF65-F5344CB8AC3E}">
        <p14:creationId xmlns:p14="http://schemas.microsoft.com/office/powerpoint/2010/main" val="97335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D90D4AF-1985-08FA-D374-219D44F0E1C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285336" y="1517458"/>
            <a:ext cx="7090913" cy="27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</a:t>
            </a:r>
            <a:r>
              <a:rPr lang="ru-RU" altLang="ru-RU" sz="4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4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</a:t>
            </a:r>
          </a:p>
        </p:txBody>
      </p:sp>
      <p:sp>
        <p:nvSpPr>
          <p:cNvPr id="6" name="Стрелка: вверх-вниз 5">
            <a:extLst>
              <a:ext uri="{FF2B5EF4-FFF2-40B4-BE49-F238E27FC236}">
                <a16:creationId xmlns:a16="http://schemas.microsoft.com/office/drawing/2014/main" id="{9BD47737-848A-00EB-0C3E-27ED37AC8868}"/>
              </a:ext>
            </a:extLst>
          </p:cNvPr>
          <p:cNvSpPr/>
          <p:nvPr/>
        </p:nvSpPr>
        <p:spPr>
          <a:xfrm>
            <a:off x="4373592" y="2156605"/>
            <a:ext cx="579408" cy="931652"/>
          </a:xfrm>
          <a:prstGeom prst="up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32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407387-5ED5-66A7-6105-3D3E2E63B5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47" y="951269"/>
            <a:ext cx="3999654" cy="447474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E8DB7F-6AD8-2B66-D3B0-449CA7ABAE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8" y="951269"/>
            <a:ext cx="3924659" cy="447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9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BA26F2-272E-82EC-E7AA-DA177E7E15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929256"/>
            <a:ext cx="3863196" cy="414068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A43D7FD-38CD-2224-F4DD-E2C4016018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32" y="929256"/>
            <a:ext cx="4071668" cy="418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2C4264-1F43-5C77-6E50-B1C963A178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6" y="862641"/>
            <a:ext cx="4124864" cy="42897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E93841-49CD-676E-2414-F47BCA9F6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862641"/>
            <a:ext cx="3914954" cy="42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5B73D8-A79A-C080-5AD2-A216EF3C43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51" y="1009290"/>
            <a:ext cx="3933645" cy="42700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7B79D6-11D4-D618-7A50-C2E5826B66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395" y="1009289"/>
            <a:ext cx="4261449" cy="427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9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6CB72E-0ABA-FE5A-8D49-2F0CA9699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51" y="1017917"/>
            <a:ext cx="4123425" cy="42355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570760-DDC4-9FD0-2536-A3B958D2C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017917"/>
            <a:ext cx="3923581" cy="428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7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6FC4A7-0239-0129-FF62-43DD41B6DB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76" y="1017918"/>
            <a:ext cx="4166558" cy="40596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FA40A8-B6F5-0D90-BE58-777462502E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926" y="1017918"/>
            <a:ext cx="3822580" cy="399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67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75AB00-BE97-4AAC-926E-DC044A27D2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51" y="1121435"/>
            <a:ext cx="3890513" cy="38181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B79A7F-CE08-E772-64CB-EF5CB3F962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64" y="1121435"/>
            <a:ext cx="4080294" cy="373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37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4D6433-FEA2-708C-64BA-B96597545D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07" y="974786"/>
            <a:ext cx="3803889" cy="40716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5DBAA5-63E5-D1A7-1FE3-9BA8281C97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26" y="974786"/>
            <a:ext cx="3644482" cy="40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11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4EA222-0665-8D59-047D-53ED64F6CF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53" y="992037"/>
            <a:ext cx="3415702" cy="41406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F5B976-36D8-D473-C0B5-DDE2E13101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72" y="992036"/>
            <a:ext cx="4304581" cy="41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42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F1A7B0-35D5-5E03-40B8-B213489ED8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67" y="948906"/>
            <a:ext cx="3769386" cy="43472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DF4340-F3D3-3232-04AA-720A7E7208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253" y="948906"/>
            <a:ext cx="4226943" cy="42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8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62A3C6-DBC1-8687-1C50-1D2A29FB45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7" y="948906"/>
            <a:ext cx="3708999" cy="43587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F0B674-4EA8-0FBA-8832-CB6D266F71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626" y="948906"/>
            <a:ext cx="4209691" cy="429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72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F88EE3-E81A-BA0F-7CEB-6C83D089F8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60" y="994194"/>
            <a:ext cx="4691332" cy="37524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746815-83F0-1E84-AD97-8CFDB8C17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922" y="994193"/>
            <a:ext cx="4812102" cy="375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86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EC9D38-C870-3ABB-7E9A-25DFC3BD96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34" y="1043794"/>
            <a:ext cx="4620164" cy="37007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8C1853-6EE3-47FD-08D5-3C915E83B9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778" y="1043795"/>
            <a:ext cx="4620165" cy="3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3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290A04-4DBA-988E-AAA2-36693E6A48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57" y="1043796"/>
            <a:ext cx="4990741" cy="37430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BC48AB-FA3D-F3CB-579C-A991EC2A24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63" y="1043795"/>
            <a:ext cx="4990740" cy="374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99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pris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E2218-397C-2235-919A-B72875D4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701" y="1429975"/>
            <a:ext cx="6281821" cy="2605413"/>
          </a:xfrm>
        </p:spPr>
        <p:txBody>
          <a:bodyPr/>
          <a:lstStyle/>
          <a:p>
            <a:r>
              <a:rPr lang="ru-RU" sz="5400" b="1" i="1" dirty="0"/>
              <a:t>СПАСИБО ЗА ВНИМАНИЕ!!!!</a:t>
            </a:r>
          </a:p>
        </p:txBody>
      </p:sp>
    </p:spTree>
    <p:extLst>
      <p:ext uri="{BB962C8B-B14F-4D97-AF65-F5344CB8AC3E}">
        <p14:creationId xmlns:p14="http://schemas.microsoft.com/office/powerpoint/2010/main" val="72892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04B86468-5EDA-401F-B952-F2AF1B539289}" vid="{10703081-4F7F-4945-A963-D28AAE3C7E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7DB3E6-6451-4F22-BB0B-8693B323AD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5D6283-8099-4818-9D7A-517629D8A93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F5C9E88E-3CBD-4BE5-A766-D686E0FCF6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Пазл</Template>
  <TotalTime>158</TotalTime>
  <Words>132</Words>
  <Application>Microsoft Office PowerPoint</Application>
  <PresentationFormat>Лист A4 (210x297 мм)</PresentationFormat>
  <Paragraphs>22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Segoe UI</vt:lpstr>
      <vt:lpstr>Segoe UI Light</vt:lpstr>
      <vt:lpstr>Times New Roman</vt:lpstr>
      <vt:lpstr>Тема1</vt:lpstr>
      <vt:lpstr>«Формирование функциональной грамотности  младших школьников  на уроках в начальной школе»</vt:lpstr>
      <vt:lpstr>«Нельзя человека научить на всю жизнь, его надо научить учиться всю жизнь!»                                   К. Д. Ушинский</vt:lpstr>
      <vt:lpstr>Функционально грамотная личность – это человек, ориентирующийся в мире и действующий в соответствии с общественными ценностями, ожиданиями и интересами. </vt:lpstr>
      <vt:lpstr>                Цель образования-  функционально грамотная личность   человек, умеющий          человек познающий                 человек, самостоятельный                                                                            жить в обществе </vt:lpstr>
      <vt:lpstr>Презентация PowerPoint</vt:lpstr>
      <vt:lpstr>Презентация PowerPoint</vt:lpstr>
      <vt:lpstr>Наставничество                         Функциональная грамотность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«Формирование функциональной грамотности  младших школьников  на уроках в начальной школе»</dc:title>
  <dc:creator>Пять Школа</dc:creator>
  <cp:lastModifiedBy>Пять Школа</cp:lastModifiedBy>
  <cp:revision>7</cp:revision>
  <dcterms:created xsi:type="dcterms:W3CDTF">2023-02-02T00:00:18Z</dcterms:created>
  <dcterms:modified xsi:type="dcterms:W3CDTF">2023-03-20T05:50:06Z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